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handoutMasterIdLst>
    <p:handoutMasterId r:id="rId11"/>
  </p:handoutMasterIdLst>
  <p:sldIdLst>
    <p:sldId id="468" r:id="rId2"/>
    <p:sldId id="499" r:id="rId3"/>
    <p:sldId id="501" r:id="rId4"/>
    <p:sldId id="507" r:id="rId5"/>
    <p:sldId id="503" r:id="rId6"/>
    <p:sldId id="504" r:id="rId7"/>
    <p:sldId id="506" r:id="rId8"/>
    <p:sldId id="264" r:id="rId9"/>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453889-6362-16EB-51C4-75C5706E0BBE}" v="844" dt="2024-10-04T06:16:09.0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04"/>
    <p:restoredTop sz="86667" autoAdjust="0"/>
  </p:normalViewPr>
  <p:slideViewPr>
    <p:cSldViewPr snapToGrid="0">
      <p:cViewPr varScale="1">
        <p:scale>
          <a:sx n="74" d="100"/>
          <a:sy n="74" d="100"/>
        </p:scale>
        <p:origin x="936" y="6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10/12/2024</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10/12/2024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4</a:t>
            </a:fld>
            <a:endParaRPr lang="es-CO"/>
          </a:p>
        </p:txBody>
      </p:sp>
    </p:spTree>
    <p:extLst>
      <p:ext uri="{BB962C8B-B14F-4D97-AF65-F5344CB8AC3E}">
        <p14:creationId xmlns:p14="http://schemas.microsoft.com/office/powerpoint/2010/main" val="1520453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5</a:t>
            </a:fld>
            <a:endParaRPr lang="es-CO"/>
          </a:p>
        </p:txBody>
      </p:sp>
    </p:spTree>
    <p:extLst>
      <p:ext uri="{BB962C8B-B14F-4D97-AF65-F5344CB8AC3E}">
        <p14:creationId xmlns:p14="http://schemas.microsoft.com/office/powerpoint/2010/main" val="2127053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10/12/2024</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10/12/2024</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10/12/2024</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10/12/2024</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10/12/2024</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10/12/2024</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10/12/2024</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10/12/2024</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10/12/2024</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10/12/2024</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10/12/2024</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10/12/2024</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10/12/2024</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 id="2147483675" r:id="rId13"/>
    <p:sldLayoutId id="214748367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2149494" y="1806823"/>
            <a:ext cx="7893011" cy="1754326"/>
          </a:xfrm>
          <a:prstGeom prst="rect">
            <a:avLst/>
          </a:prstGeom>
          <a:noFill/>
        </p:spPr>
        <p:txBody>
          <a:bodyPr wrap="square" lIns="91440" tIns="45720" rIns="91440" bIns="45720" rtlCol="0" anchor="t">
            <a:spAutoFit/>
          </a:bodyPr>
          <a:lstStyle/>
          <a:p>
            <a:pPr algn="ctr"/>
            <a:r>
              <a:rPr lang="es-ES" sz="5400" b="1" dirty="0">
                <a:solidFill>
                  <a:schemeClr val="tx1">
                    <a:lumMod val="75000"/>
                    <a:lumOff val="25000"/>
                  </a:schemeClr>
                </a:solidFill>
                <a:latin typeface="Times New Roman" panose="02020603050405020304" pitchFamily="18" charset="0"/>
                <a:ea typeface="+mn-lt"/>
                <a:cs typeface="Times New Roman" panose="02020603050405020304" pitchFamily="18" charset="0"/>
              </a:rPr>
              <a:t>Sistema de </a:t>
            </a:r>
          </a:p>
          <a:p>
            <a:pPr algn="ctr"/>
            <a:r>
              <a:rPr lang="es-ES" sz="5400" b="1" dirty="0">
                <a:solidFill>
                  <a:schemeClr val="tx1">
                    <a:lumMod val="75000"/>
                    <a:lumOff val="25000"/>
                  </a:schemeClr>
                </a:solidFill>
                <a:latin typeface="Times New Roman" panose="02020603050405020304" pitchFamily="18" charset="0"/>
                <a:ea typeface="Calibri"/>
                <a:cs typeface="Times New Roman" panose="02020603050405020304" pitchFamily="18" charset="0"/>
              </a:rPr>
              <a:t>Gestión de inventario</a:t>
            </a:r>
            <a:r>
              <a:rPr lang="es-ES" sz="5400" b="1" dirty="0">
                <a:solidFill>
                  <a:schemeClr val="tx1">
                    <a:lumMod val="75000"/>
                    <a:lumOff val="25000"/>
                  </a:schemeClr>
                </a:solidFill>
                <a:latin typeface="Work Sans"/>
                <a:ea typeface="Calibri"/>
                <a:cs typeface="Calibri"/>
              </a:rPr>
              <a:t>.</a:t>
            </a:r>
          </a:p>
        </p:txBody>
      </p:sp>
      <p:sp>
        <p:nvSpPr>
          <p:cNvPr id="5" name="CuadroTexto 4">
            <a:extLst>
              <a:ext uri="{FF2B5EF4-FFF2-40B4-BE49-F238E27FC236}">
                <a16:creationId xmlns:a16="http://schemas.microsoft.com/office/drawing/2014/main" id="{087108BB-0C4C-6A03-385E-3E94C5B08AA4}"/>
              </a:ext>
            </a:extLst>
          </p:cNvPr>
          <p:cNvSpPr txBox="1"/>
          <p:nvPr/>
        </p:nvSpPr>
        <p:spPr>
          <a:xfrm>
            <a:off x="4269950" y="3561149"/>
            <a:ext cx="3263460" cy="1525418"/>
          </a:xfrm>
          <a:prstGeom prst="rect">
            <a:avLst/>
          </a:prstGeom>
          <a:noFill/>
        </p:spPr>
        <p:txBody>
          <a:bodyPr wrap="square">
            <a:spAutoFit/>
          </a:bodyPr>
          <a:lstStyle/>
          <a:p>
            <a:pPr algn="just">
              <a:lnSpc>
                <a:spcPct val="150000"/>
              </a:lnSpc>
            </a:pPr>
            <a:r>
              <a:rPr lang="es-CO" sz="1600" dirty="0">
                <a:latin typeface="Times New Roman" panose="02020603050405020304" pitchFamily="18" charset="0"/>
                <a:cs typeface="Times New Roman" panose="02020603050405020304" pitchFamily="18" charset="0"/>
              </a:rPr>
              <a:t>- Valentina Hoyos Montalvo</a:t>
            </a:r>
          </a:p>
          <a:p>
            <a:pPr algn="just">
              <a:lnSpc>
                <a:spcPct val="150000"/>
              </a:lnSpc>
            </a:pPr>
            <a:r>
              <a:rPr lang="es-CO" sz="1600" dirty="0">
                <a:latin typeface="Times New Roman" panose="02020603050405020304" pitchFamily="18" charset="0"/>
                <a:cs typeface="Times New Roman" panose="02020603050405020304" pitchFamily="18" charset="0"/>
              </a:rPr>
              <a:t>-Katalina Jissell Antequera Gil</a:t>
            </a:r>
          </a:p>
          <a:p>
            <a:pPr algn="just">
              <a:lnSpc>
                <a:spcPct val="150000"/>
              </a:lnSpc>
            </a:pPr>
            <a:r>
              <a:rPr lang="es-CO" sz="1600" dirty="0">
                <a:latin typeface="Times New Roman" panose="02020603050405020304" pitchFamily="18" charset="0"/>
                <a:cs typeface="Times New Roman" panose="02020603050405020304" pitchFamily="18" charset="0"/>
              </a:rPr>
              <a:t>-Sebastian Camilo Calderon Avila</a:t>
            </a:r>
          </a:p>
          <a:p>
            <a:pPr algn="just">
              <a:lnSpc>
                <a:spcPct val="150000"/>
              </a:lnSpc>
            </a:pPr>
            <a:r>
              <a:rPr lang="es-CO" sz="1600" dirty="0">
                <a:latin typeface="Times New Roman" panose="02020603050405020304" pitchFamily="18" charset="0"/>
                <a:cs typeface="Times New Roman" panose="02020603050405020304" pitchFamily="18" charset="0"/>
              </a:rPr>
              <a:t>-Windy Patricia Lozano Wilchez</a:t>
            </a:r>
          </a:p>
        </p:txBody>
      </p:sp>
    </p:spTree>
    <p:extLst>
      <p:ext uri="{BB962C8B-B14F-4D97-AF65-F5344CB8AC3E}">
        <p14:creationId xmlns:p14="http://schemas.microsoft.com/office/powerpoint/2010/main" val="3079616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143357" y="2685327"/>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143357" y="1833860"/>
            <a:ext cx="4052067" cy="676598"/>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rgbClr val="38AA00"/>
                </a:solidFill>
                <a:latin typeface="Times New Roman" panose="02020603050405020304" pitchFamily="18" charset="0"/>
                <a:cs typeface="Times New Roman" panose="02020603050405020304" pitchFamily="18" charset="0"/>
              </a:rPr>
              <a:t>Objetivo</a:t>
            </a:r>
          </a:p>
          <a:p>
            <a:r>
              <a:rPr lang="es-CO" dirty="0">
                <a:solidFill>
                  <a:srgbClr val="38AA00"/>
                </a:solidFill>
                <a:latin typeface="Times New Roman" panose="02020603050405020304" pitchFamily="18" charset="0"/>
                <a:cs typeface="Times New Roman" panose="02020603050405020304" pitchFamily="18" charset="0"/>
              </a:rPr>
              <a:t>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963742" y="3509999"/>
            <a:ext cx="3854368" cy="1631216"/>
          </a:xfrm>
          <a:prstGeom prst="rect">
            <a:avLst/>
          </a:prstGeom>
          <a:noFill/>
        </p:spPr>
        <p:txBody>
          <a:bodyPr wrap="square" lIns="91440" tIns="45720" rIns="91440" bIns="45720" rtlCol="0" anchor="t">
            <a:spAutoFit/>
          </a:bodyPr>
          <a:lstStyle/>
          <a:p>
            <a:r>
              <a:rPr lang="es-CO" sz="2000" dirty="0">
                <a:latin typeface="Times New Roman" panose="02020603050405020304" pitchFamily="18" charset="0"/>
                <a:ea typeface="+mn-lt"/>
                <a:cs typeface="Times New Roman" panose="02020603050405020304" pitchFamily="18" charset="0"/>
              </a:rPr>
              <a:t>Desarrollar un sistema de información que permita a la empresa DistriOchoa gestionar su inventario para la entrada de alimentos.</a:t>
            </a:r>
            <a:endParaRPr lang="es-ES" sz="2400" dirty="0">
              <a:latin typeface="Times New Roman" panose="02020603050405020304" pitchFamily="18" charset="0"/>
              <a:cs typeface="Times New Roman" panose="02020603050405020304" pitchFamily="18" charset="0"/>
            </a:endParaRPr>
          </a:p>
        </p:txBody>
      </p:sp>
      <p:pic>
        <p:nvPicPr>
          <p:cNvPr id="8" name="Imagen 7">
            <a:extLst>
              <a:ext uri="{FF2B5EF4-FFF2-40B4-BE49-F238E27FC236}">
                <a16:creationId xmlns:a16="http://schemas.microsoft.com/office/drawing/2014/main" id="{E656F24F-EF5D-5182-8FCE-FADFE61DAAE7}"/>
              </a:ext>
            </a:extLst>
          </p:cNvPr>
          <p:cNvPicPr>
            <a:picLocks noChangeAspect="1"/>
          </p:cNvPicPr>
          <p:nvPr/>
        </p:nvPicPr>
        <p:blipFill>
          <a:blip r:embed="rId3"/>
          <a:stretch>
            <a:fillRect/>
          </a:stretch>
        </p:blipFill>
        <p:spPr>
          <a:xfrm>
            <a:off x="5272828" y="0"/>
            <a:ext cx="6919172" cy="6858000"/>
          </a:xfrm>
          <a:prstGeom prst="rect">
            <a:avLst/>
          </a:prstGeom>
        </p:spPr>
      </p:pic>
    </p:spTree>
    <p:extLst>
      <p:ext uri="{BB962C8B-B14F-4D97-AF65-F5344CB8AC3E}">
        <p14:creationId xmlns:p14="http://schemas.microsoft.com/office/powerpoint/2010/main" val="685387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3556425" y="307157"/>
            <a:ext cx="5079150" cy="676598"/>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accent6">
                    <a:lumMod val="75000"/>
                  </a:schemeClr>
                </a:solidFill>
                <a:latin typeface="Times New Roman" panose="02020603050405020304" pitchFamily="18" charset="0"/>
                <a:cs typeface="Times New Roman" panose="02020603050405020304" pitchFamily="18" charset="0"/>
              </a:rPr>
              <a:t>Objetivos específicos</a:t>
            </a:r>
          </a:p>
        </p:txBody>
      </p:sp>
      <p:sp>
        <p:nvSpPr>
          <p:cNvPr id="4" name="CuadroTexto 3">
            <a:extLst>
              <a:ext uri="{FF2B5EF4-FFF2-40B4-BE49-F238E27FC236}">
                <a16:creationId xmlns:a16="http://schemas.microsoft.com/office/drawing/2014/main" id="{5EFC38FE-3BD6-60E6-F908-CEF8EE3763AE}"/>
              </a:ext>
            </a:extLst>
          </p:cNvPr>
          <p:cNvSpPr txBox="1"/>
          <p:nvPr/>
        </p:nvSpPr>
        <p:spPr>
          <a:xfrm>
            <a:off x="325607" y="983755"/>
            <a:ext cx="10975548" cy="5576976"/>
          </a:xfrm>
          <a:prstGeom prst="rect">
            <a:avLst/>
          </a:prstGeom>
          <a:noFill/>
        </p:spPr>
        <p:txBody>
          <a:bodyPr wrap="square" lIns="91440" tIns="45720" rIns="91440" bIns="45720" rtlCol="0" anchor="t">
            <a:spAutoFit/>
          </a:bodyPr>
          <a:lstStyle/>
          <a:p>
            <a:pPr marL="342900" indent="-342900">
              <a:lnSpc>
                <a:spcPct val="150000"/>
              </a:lnSpc>
              <a:buFont typeface="Arial" panose="020B0604020202020204" pitchFamily="34" charset="0"/>
              <a:buChar char="•"/>
            </a:pPr>
            <a:r>
              <a:rPr lang="es-MX" sz="2000" dirty="0">
                <a:latin typeface="Times New Roman" panose="02020603050405020304" pitchFamily="18" charset="0"/>
                <a:cs typeface="Times New Roman" panose="02020603050405020304" pitchFamily="18" charset="0"/>
              </a:rPr>
              <a:t>Proporcionar</a:t>
            </a:r>
            <a:r>
              <a:rPr lang="es-ES" sz="2000" dirty="0">
                <a:latin typeface="Times New Roman" panose="02020603050405020304" pitchFamily="18" charset="0"/>
                <a:cs typeface="Times New Roman" panose="02020603050405020304" pitchFamily="18" charset="0"/>
              </a:rPr>
              <a:t> inventario periódico de productos en proceso </a:t>
            </a:r>
            <a:r>
              <a:rPr lang="es-MX" sz="2000" dirty="0">
                <a:latin typeface="Times New Roman" panose="02020603050405020304" pitchFamily="18" charset="0"/>
                <a:cs typeface="Times New Roman" panose="02020603050405020304" pitchFamily="18" charset="0"/>
              </a:rPr>
              <a:t>que permita registrar, actualizar, eliminar, e incluya alertas de bajo stock.</a:t>
            </a:r>
          </a:p>
          <a:p>
            <a:pPr marL="342900" indent="-342900">
              <a:lnSpc>
                <a:spcPct val="150000"/>
              </a:lnSpc>
              <a:buFont typeface="Arial" panose="020B0604020202020204" pitchFamily="34" charset="0"/>
              <a:buChar char="•"/>
            </a:pPr>
            <a:r>
              <a:rPr lang="es-MX" sz="2000" dirty="0">
                <a:latin typeface="Times New Roman" panose="02020603050405020304" pitchFamily="18" charset="0"/>
                <a:ea typeface="+mn-lt"/>
                <a:cs typeface="Times New Roman" panose="02020603050405020304" pitchFamily="18" charset="0"/>
              </a:rPr>
              <a:t>Implementar una gestión de perfiles que facilite el registro, actualización, consulta y eliminación de datos de proveedores y empleados.</a:t>
            </a:r>
          </a:p>
          <a:p>
            <a:pPr marL="342900" indent="-342900">
              <a:lnSpc>
                <a:spcPct val="150000"/>
              </a:lnSpc>
              <a:buFont typeface="Arial" panose="020B0604020202020204" pitchFamily="34" charset="0"/>
              <a:buChar char="•"/>
            </a:pPr>
            <a:r>
              <a:rPr lang="es-ES" sz="2000" dirty="0">
                <a:latin typeface="Times New Roman" panose="02020603050405020304" pitchFamily="18" charset="0"/>
                <a:ea typeface="+mn-lt"/>
                <a:cs typeface="Times New Roman" panose="02020603050405020304" pitchFamily="18" charset="0"/>
              </a:rPr>
              <a:t>Agregar un módulo para registrar y controlar salidas de inventario, actualizando el stock y generando reportes detallados.</a:t>
            </a:r>
            <a:endParaRPr lang="es-MX" sz="2000" dirty="0">
              <a:latin typeface="Times New Roman" panose="02020603050405020304" pitchFamily="18" charset="0"/>
              <a:ea typeface="+mn-lt"/>
              <a:cs typeface="Times New Roman" panose="02020603050405020304" pitchFamily="18" charset="0"/>
            </a:endParaRPr>
          </a:p>
          <a:p>
            <a:pPr marL="285750" indent="-285750">
              <a:lnSpc>
                <a:spcPct val="150000"/>
              </a:lnSpc>
              <a:buFont typeface="Arial" panose="020B0604020202020204" pitchFamily="34" charset="0"/>
              <a:buChar char="•"/>
            </a:pPr>
            <a:r>
              <a:rPr lang="es-MX" sz="2000" dirty="0">
                <a:latin typeface="Times New Roman" panose="02020603050405020304" pitchFamily="18" charset="0"/>
                <a:ea typeface="+mn-lt"/>
                <a:cs typeface="Times New Roman" panose="02020603050405020304" pitchFamily="18" charset="0"/>
              </a:rPr>
              <a:t>Facilitar la generación de reportes periódicos de confirmación de ventas, entradas de mercancía y devoluciones de la misma.</a:t>
            </a:r>
          </a:p>
          <a:p>
            <a:pPr marL="285750" indent="-285750">
              <a:lnSpc>
                <a:spcPct val="150000"/>
              </a:lnSpc>
              <a:buFont typeface="Arial" panose="020B0604020202020204" pitchFamily="34" charset="0"/>
              <a:buChar char="•"/>
            </a:pPr>
            <a:r>
              <a:rPr lang="es-MX" sz="2000" dirty="0">
                <a:latin typeface="Times New Roman" panose="02020603050405020304" pitchFamily="18" charset="0"/>
                <a:ea typeface="+mn-lt"/>
                <a:cs typeface="Times New Roman" panose="02020603050405020304" pitchFamily="18" charset="0"/>
              </a:rPr>
              <a:t>Implementar una gestión de proveedores que permita evaluar su rendimiento y facilitar el reabastecimiento.</a:t>
            </a:r>
          </a:p>
          <a:p>
            <a:pPr marL="285750" indent="-285750">
              <a:lnSpc>
                <a:spcPct val="150000"/>
              </a:lnSpc>
              <a:buFont typeface="Arial" panose="020B0604020202020204" pitchFamily="34" charset="0"/>
              <a:buChar char="•"/>
            </a:pPr>
            <a:r>
              <a:rPr lang="es-MX" sz="2000" dirty="0">
                <a:latin typeface="Times New Roman" panose="02020603050405020304" pitchFamily="18" charset="0"/>
                <a:ea typeface="+mn-lt"/>
                <a:cs typeface="Times New Roman" panose="02020603050405020304" pitchFamily="18" charset="0"/>
              </a:rPr>
              <a:t>Facilitar una gestión de devoluciones que incluya reportes detallados del proceso de devoluciones de productos.</a:t>
            </a:r>
            <a:endParaRPr lang="es-CO"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0403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096E8A77-550F-825B-E6AA-7C887391D75E}"/>
              </a:ext>
            </a:extLst>
          </p:cNvPr>
          <p:cNvGrpSpPr/>
          <p:nvPr/>
        </p:nvGrpSpPr>
        <p:grpSpPr>
          <a:xfrm>
            <a:off x="891336" y="1119074"/>
            <a:ext cx="4069248" cy="2236240"/>
            <a:chOff x="538843" y="979714"/>
            <a:chExt cx="3265714" cy="2209801"/>
          </a:xfrm>
        </p:grpSpPr>
        <p:sp>
          <p:nvSpPr>
            <p:cNvPr id="3" name="Rectángulo 2">
              <a:extLst>
                <a:ext uri="{FF2B5EF4-FFF2-40B4-BE49-F238E27FC236}">
                  <a16:creationId xmlns:a16="http://schemas.microsoft.com/office/drawing/2014/main" id="{3C73032B-7050-7D37-5DF5-B0C457DDA3F2}"/>
                </a:ext>
              </a:extLst>
            </p:cNvPr>
            <p:cNvSpPr/>
            <p:nvPr/>
          </p:nvSpPr>
          <p:spPr>
            <a:xfrm>
              <a:off x="538843" y="1273629"/>
              <a:ext cx="3265714" cy="1915886"/>
            </a:xfrm>
            <a:prstGeom prst="rect">
              <a:avLst/>
            </a:prstGeom>
            <a:solidFill>
              <a:srgbClr val="92D050"/>
            </a:solidFill>
            <a:effectLst>
              <a:glow rad="139700">
                <a:schemeClr val="accent6">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Times New Roman" panose="02020603050405020304" pitchFamily="18" charset="0"/>
                <a:cs typeface="Times New Roman" panose="02020603050405020304" pitchFamily="18" charset="0"/>
              </a:endParaRPr>
            </a:p>
          </p:txBody>
        </p:sp>
        <p:sp>
          <p:nvSpPr>
            <p:cNvPr id="2" name="Rectángulo 1">
              <a:extLst>
                <a:ext uri="{FF2B5EF4-FFF2-40B4-BE49-F238E27FC236}">
                  <a16:creationId xmlns:a16="http://schemas.microsoft.com/office/drawing/2014/main" id="{1FF7C87E-09D2-ACD4-FDDB-64AC95061915}"/>
                </a:ext>
              </a:extLst>
            </p:cNvPr>
            <p:cNvSpPr/>
            <p:nvPr/>
          </p:nvSpPr>
          <p:spPr>
            <a:xfrm>
              <a:off x="906235" y="979714"/>
              <a:ext cx="2530929" cy="587829"/>
            </a:xfrm>
            <a:prstGeom prst="rect">
              <a:avLst/>
            </a:prstGeom>
            <a:solidFill>
              <a:schemeClr val="accent6">
                <a:lumMod val="40000"/>
                <a:lumOff val="60000"/>
              </a:schemeClr>
            </a:solidFill>
            <a:effectLst>
              <a:glow rad="139700">
                <a:schemeClr val="accent6">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b="1" dirty="0">
                  <a:solidFill>
                    <a:schemeClr val="tx1"/>
                  </a:solidFill>
                  <a:latin typeface="Times New Roman" panose="02020603050405020304" pitchFamily="18" charset="0"/>
                  <a:cs typeface="Times New Roman" panose="02020603050405020304" pitchFamily="18" charset="0"/>
                </a:rPr>
                <a:t>GESTIÓN DE INVENTARIO</a:t>
              </a:r>
              <a:endParaRPr lang="es-CO" sz="1400" b="1" dirty="0">
                <a:solidFill>
                  <a:schemeClr val="tx1"/>
                </a:solidFill>
                <a:latin typeface="Times New Roman" panose="02020603050405020304" pitchFamily="18" charset="0"/>
                <a:cs typeface="Times New Roman" panose="02020603050405020304" pitchFamily="18" charset="0"/>
              </a:endParaRPr>
            </a:p>
          </p:txBody>
        </p:sp>
      </p:grpSp>
      <p:sp>
        <p:nvSpPr>
          <p:cNvPr id="6" name="CuadroTexto 5">
            <a:extLst>
              <a:ext uri="{FF2B5EF4-FFF2-40B4-BE49-F238E27FC236}">
                <a16:creationId xmlns:a16="http://schemas.microsoft.com/office/drawing/2014/main" id="{837313A6-C921-C913-E59F-B6DE35955611}"/>
              </a:ext>
            </a:extLst>
          </p:cNvPr>
          <p:cNvSpPr txBox="1"/>
          <p:nvPr/>
        </p:nvSpPr>
        <p:spPr>
          <a:xfrm>
            <a:off x="1341022" y="1824340"/>
            <a:ext cx="3554524" cy="1277273"/>
          </a:xfrm>
          <a:prstGeom prst="rect">
            <a:avLst/>
          </a:prstGeom>
          <a:noFill/>
        </p:spPr>
        <p:txBody>
          <a:bodyPr wrap="square" rtlCol="0">
            <a:spAutoFit/>
          </a:bodyPr>
          <a:lstStyle/>
          <a:p>
            <a:pPr marL="285750" indent="-285750">
              <a:buFont typeface="Arial" panose="020B0604020202020204" pitchFamily="34" charset="0"/>
              <a:buChar char="•"/>
            </a:pPr>
            <a:r>
              <a:rPr lang="es-ES" sz="1100" dirty="0">
                <a:latin typeface="Times New Roman" panose="02020603050405020304" pitchFamily="18" charset="0"/>
                <a:cs typeface="Times New Roman" panose="02020603050405020304" pitchFamily="18" charset="0"/>
              </a:rPr>
              <a:t>Registrar, actualizar y eliminar productos.</a:t>
            </a:r>
          </a:p>
          <a:p>
            <a:pPr marL="285750" indent="-285750">
              <a:buFont typeface="Arial" panose="020B0604020202020204" pitchFamily="34" charset="0"/>
              <a:buChar char="•"/>
            </a:pPr>
            <a:r>
              <a:rPr lang="es-ES" sz="1100" dirty="0">
                <a:latin typeface="Times New Roman" panose="02020603050405020304" pitchFamily="18" charset="0"/>
                <a:cs typeface="Times New Roman" panose="02020603050405020304" pitchFamily="18" charset="0"/>
              </a:rPr>
              <a:t>Consultar historial de entradas y salidas.</a:t>
            </a:r>
          </a:p>
          <a:p>
            <a:pPr marL="285750" indent="-285750">
              <a:buFont typeface="Arial" panose="020B0604020202020204" pitchFamily="34" charset="0"/>
              <a:buChar char="•"/>
            </a:pPr>
            <a:r>
              <a:rPr lang="es-ES" sz="1100" dirty="0">
                <a:latin typeface="Times New Roman" panose="02020603050405020304" pitchFamily="18" charset="0"/>
                <a:cs typeface="Times New Roman" panose="02020603050405020304" pitchFamily="18" charset="0"/>
              </a:rPr>
              <a:t>Emitir alertas y notificaciones automáticas por bajo stock, exceso de stock o productos próximos a caducar.</a:t>
            </a:r>
          </a:p>
          <a:p>
            <a:pPr marL="285750" indent="-285750">
              <a:buFont typeface="Arial" panose="020B0604020202020204" pitchFamily="34" charset="0"/>
              <a:buChar char="•"/>
            </a:pPr>
            <a:r>
              <a:rPr lang="es-ES" sz="1100" dirty="0">
                <a:latin typeface="Times New Roman" panose="02020603050405020304" pitchFamily="18" charset="0"/>
                <a:cs typeface="Times New Roman" panose="02020603050405020304" pitchFamily="18" charset="0"/>
              </a:rPr>
              <a:t>Registrar salidas de productos y descontarlas automáticamente del inventario.</a:t>
            </a:r>
            <a:r>
              <a:rPr lang="es-MX" sz="1100" dirty="0">
                <a:latin typeface="Times New Roman" panose="02020603050405020304" pitchFamily="18" charset="0"/>
                <a:cs typeface="Times New Roman" panose="02020603050405020304" pitchFamily="18" charset="0"/>
              </a:rPr>
              <a:t>.</a:t>
            </a:r>
            <a:endParaRPr lang="es-CO" sz="1100" dirty="0">
              <a:latin typeface="Times New Roman" panose="02020603050405020304" pitchFamily="18" charset="0"/>
              <a:cs typeface="Times New Roman" panose="02020603050405020304" pitchFamily="18" charset="0"/>
            </a:endParaRPr>
          </a:p>
        </p:txBody>
      </p:sp>
      <p:grpSp>
        <p:nvGrpSpPr>
          <p:cNvPr id="9" name="Grupo 8">
            <a:extLst>
              <a:ext uri="{FF2B5EF4-FFF2-40B4-BE49-F238E27FC236}">
                <a16:creationId xmlns:a16="http://schemas.microsoft.com/office/drawing/2014/main" id="{4A398F34-0761-3630-88FB-90A4C4225038}"/>
              </a:ext>
            </a:extLst>
          </p:cNvPr>
          <p:cNvGrpSpPr/>
          <p:nvPr/>
        </p:nvGrpSpPr>
        <p:grpSpPr>
          <a:xfrm>
            <a:off x="6537876" y="1170610"/>
            <a:ext cx="4069248" cy="2225956"/>
            <a:chOff x="538843" y="989876"/>
            <a:chExt cx="3265714" cy="2199639"/>
          </a:xfrm>
        </p:grpSpPr>
        <p:sp>
          <p:nvSpPr>
            <p:cNvPr id="10" name="Rectángulo 9">
              <a:extLst>
                <a:ext uri="{FF2B5EF4-FFF2-40B4-BE49-F238E27FC236}">
                  <a16:creationId xmlns:a16="http://schemas.microsoft.com/office/drawing/2014/main" id="{DFADE754-77C7-E6BB-9541-28FF6E4DBC7E}"/>
                </a:ext>
              </a:extLst>
            </p:cNvPr>
            <p:cNvSpPr/>
            <p:nvPr/>
          </p:nvSpPr>
          <p:spPr>
            <a:xfrm>
              <a:off x="538843" y="1273629"/>
              <a:ext cx="3265714" cy="1915886"/>
            </a:xfrm>
            <a:prstGeom prst="rect">
              <a:avLst/>
            </a:prstGeom>
            <a:solidFill>
              <a:srgbClr val="92D050"/>
            </a:solidFill>
            <a:effectLst>
              <a:glow rad="139700">
                <a:schemeClr val="accent6">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Times New Roman" panose="02020603050405020304" pitchFamily="18" charset="0"/>
                <a:cs typeface="Times New Roman" panose="02020603050405020304" pitchFamily="18" charset="0"/>
              </a:endParaRPr>
            </a:p>
          </p:txBody>
        </p:sp>
        <p:sp>
          <p:nvSpPr>
            <p:cNvPr id="11" name="Rectángulo 10">
              <a:extLst>
                <a:ext uri="{FF2B5EF4-FFF2-40B4-BE49-F238E27FC236}">
                  <a16:creationId xmlns:a16="http://schemas.microsoft.com/office/drawing/2014/main" id="{ED9EDD23-B7B4-C9CD-C71A-81E0022F6E5A}"/>
                </a:ext>
              </a:extLst>
            </p:cNvPr>
            <p:cNvSpPr/>
            <p:nvPr/>
          </p:nvSpPr>
          <p:spPr>
            <a:xfrm>
              <a:off x="906235" y="989876"/>
              <a:ext cx="2530929" cy="587829"/>
            </a:xfrm>
            <a:prstGeom prst="rect">
              <a:avLst/>
            </a:prstGeom>
            <a:solidFill>
              <a:schemeClr val="accent6">
                <a:lumMod val="40000"/>
                <a:lumOff val="60000"/>
              </a:schemeClr>
            </a:solidFill>
            <a:effectLst>
              <a:glow rad="139700">
                <a:schemeClr val="accent6">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b="1" dirty="0">
                  <a:solidFill>
                    <a:schemeClr val="tx1"/>
                  </a:solidFill>
                  <a:latin typeface="Times New Roman" panose="02020603050405020304" pitchFamily="18" charset="0"/>
                  <a:cs typeface="Times New Roman" panose="02020603050405020304" pitchFamily="18" charset="0"/>
                </a:rPr>
                <a:t>GESTIÓN DE USUARIOS</a:t>
              </a:r>
              <a:endParaRPr lang="es-CO" sz="1400" b="1" dirty="0">
                <a:solidFill>
                  <a:schemeClr val="tx1"/>
                </a:solidFill>
                <a:latin typeface="Times New Roman" panose="02020603050405020304" pitchFamily="18" charset="0"/>
                <a:cs typeface="Times New Roman" panose="02020603050405020304" pitchFamily="18" charset="0"/>
              </a:endParaRPr>
            </a:p>
          </p:txBody>
        </p:sp>
      </p:grpSp>
      <p:sp>
        <p:nvSpPr>
          <p:cNvPr id="12" name="CuadroTexto 11">
            <a:extLst>
              <a:ext uri="{FF2B5EF4-FFF2-40B4-BE49-F238E27FC236}">
                <a16:creationId xmlns:a16="http://schemas.microsoft.com/office/drawing/2014/main" id="{DF311327-D176-BD7A-694A-FB3E39D54523}"/>
              </a:ext>
            </a:extLst>
          </p:cNvPr>
          <p:cNvSpPr txBox="1"/>
          <p:nvPr/>
        </p:nvSpPr>
        <p:spPr>
          <a:xfrm>
            <a:off x="6995665" y="1840637"/>
            <a:ext cx="3153668" cy="646331"/>
          </a:xfrm>
          <a:prstGeom prst="rect">
            <a:avLst/>
          </a:prstGeom>
          <a:noFill/>
        </p:spPr>
        <p:txBody>
          <a:bodyPr wrap="square" rtlCol="0">
            <a:spAutoFit/>
          </a:bodyPr>
          <a:lstStyle/>
          <a:p>
            <a:pPr marL="285750" indent="-285750">
              <a:buFont typeface="Arial" panose="020B0604020202020204" pitchFamily="34" charset="0"/>
              <a:buChar char="•"/>
            </a:pPr>
            <a:r>
              <a:rPr lang="es-ES" sz="1200" dirty="0">
                <a:latin typeface="Times New Roman" panose="02020603050405020304" pitchFamily="18" charset="0"/>
                <a:cs typeface="Times New Roman" panose="02020603050405020304" pitchFamily="18" charset="0"/>
              </a:rPr>
              <a:t>Registrar, actualizar y eliminar usuarios.</a:t>
            </a:r>
          </a:p>
          <a:p>
            <a:pPr marL="285750" indent="-285750">
              <a:buFont typeface="Arial" panose="020B0604020202020204" pitchFamily="34" charset="0"/>
              <a:buChar char="•"/>
            </a:pPr>
            <a:r>
              <a:rPr lang="es-ES" sz="1200" dirty="0">
                <a:latin typeface="Times New Roman" panose="02020603050405020304" pitchFamily="18" charset="0"/>
                <a:cs typeface="Times New Roman" panose="02020603050405020304" pitchFamily="18" charset="0"/>
              </a:rPr>
              <a:t>Asignar roles y permisos personalizados.</a:t>
            </a:r>
          </a:p>
          <a:p>
            <a:pPr marL="285750" indent="-285750">
              <a:buFont typeface="Arial" panose="020B0604020202020204" pitchFamily="34" charset="0"/>
              <a:buChar char="•"/>
            </a:pPr>
            <a:r>
              <a:rPr lang="es-ES" sz="1200" dirty="0">
                <a:latin typeface="Times New Roman" panose="02020603050405020304" pitchFamily="18" charset="0"/>
                <a:cs typeface="Times New Roman" panose="02020603050405020304" pitchFamily="18" charset="0"/>
              </a:rPr>
              <a:t>Consultar perfiles de usuarios.</a:t>
            </a:r>
            <a:endParaRPr lang="es-CO" sz="1200" dirty="0">
              <a:latin typeface="Times New Roman" panose="02020603050405020304" pitchFamily="18" charset="0"/>
              <a:cs typeface="Times New Roman" panose="02020603050405020304" pitchFamily="18" charset="0"/>
            </a:endParaRPr>
          </a:p>
        </p:txBody>
      </p:sp>
      <p:grpSp>
        <p:nvGrpSpPr>
          <p:cNvPr id="15" name="Grupo 14">
            <a:extLst>
              <a:ext uri="{FF2B5EF4-FFF2-40B4-BE49-F238E27FC236}">
                <a16:creationId xmlns:a16="http://schemas.microsoft.com/office/drawing/2014/main" id="{29C00CDC-7529-48AD-698F-F6EA12C062F6}"/>
              </a:ext>
            </a:extLst>
          </p:cNvPr>
          <p:cNvGrpSpPr/>
          <p:nvPr/>
        </p:nvGrpSpPr>
        <p:grpSpPr>
          <a:xfrm>
            <a:off x="891335" y="3766774"/>
            <a:ext cx="4069248" cy="2225956"/>
            <a:chOff x="538843" y="989876"/>
            <a:chExt cx="3265714" cy="2199639"/>
          </a:xfrm>
        </p:grpSpPr>
        <p:sp>
          <p:nvSpPr>
            <p:cNvPr id="16" name="Rectángulo 15">
              <a:extLst>
                <a:ext uri="{FF2B5EF4-FFF2-40B4-BE49-F238E27FC236}">
                  <a16:creationId xmlns:a16="http://schemas.microsoft.com/office/drawing/2014/main" id="{5C46C908-D083-BD8B-9D02-52594D6FED68}"/>
                </a:ext>
              </a:extLst>
            </p:cNvPr>
            <p:cNvSpPr/>
            <p:nvPr/>
          </p:nvSpPr>
          <p:spPr>
            <a:xfrm>
              <a:off x="538843" y="1273629"/>
              <a:ext cx="3265714" cy="1915886"/>
            </a:xfrm>
            <a:prstGeom prst="rect">
              <a:avLst/>
            </a:prstGeom>
            <a:solidFill>
              <a:srgbClr val="92D050"/>
            </a:solidFill>
            <a:effectLst>
              <a:glow rad="139700">
                <a:schemeClr val="accent6">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Times New Roman" panose="02020603050405020304" pitchFamily="18" charset="0"/>
                <a:cs typeface="Times New Roman" panose="02020603050405020304" pitchFamily="18" charset="0"/>
              </a:endParaRPr>
            </a:p>
          </p:txBody>
        </p:sp>
        <p:sp>
          <p:nvSpPr>
            <p:cNvPr id="17" name="Rectángulo 16">
              <a:extLst>
                <a:ext uri="{FF2B5EF4-FFF2-40B4-BE49-F238E27FC236}">
                  <a16:creationId xmlns:a16="http://schemas.microsoft.com/office/drawing/2014/main" id="{1B291FEB-977A-7A03-1019-5628E8B10876}"/>
                </a:ext>
              </a:extLst>
            </p:cNvPr>
            <p:cNvSpPr/>
            <p:nvPr/>
          </p:nvSpPr>
          <p:spPr>
            <a:xfrm>
              <a:off x="906235" y="989876"/>
              <a:ext cx="2530929" cy="587829"/>
            </a:xfrm>
            <a:prstGeom prst="rect">
              <a:avLst/>
            </a:prstGeom>
            <a:solidFill>
              <a:schemeClr val="accent6">
                <a:lumMod val="40000"/>
                <a:lumOff val="60000"/>
              </a:schemeClr>
            </a:solidFill>
            <a:effectLst>
              <a:glow rad="139700">
                <a:schemeClr val="accent6">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b="1" dirty="0">
                  <a:solidFill>
                    <a:schemeClr val="tx1"/>
                  </a:solidFill>
                  <a:latin typeface="Times New Roman" panose="02020603050405020304" pitchFamily="18" charset="0"/>
                  <a:cs typeface="Times New Roman" panose="02020603050405020304" pitchFamily="18" charset="0"/>
                </a:rPr>
                <a:t>GESTION DE PROVEEDORES Y DEVOLUCIONES</a:t>
              </a:r>
              <a:endParaRPr lang="es-CO" sz="1400" b="1" dirty="0">
                <a:solidFill>
                  <a:schemeClr val="tx1"/>
                </a:solidFill>
                <a:latin typeface="Times New Roman" panose="02020603050405020304" pitchFamily="18" charset="0"/>
                <a:cs typeface="Times New Roman" panose="02020603050405020304" pitchFamily="18" charset="0"/>
              </a:endParaRPr>
            </a:p>
          </p:txBody>
        </p:sp>
      </p:grpSp>
      <p:sp>
        <p:nvSpPr>
          <p:cNvPr id="18" name="CuadroTexto 17">
            <a:extLst>
              <a:ext uri="{FF2B5EF4-FFF2-40B4-BE49-F238E27FC236}">
                <a16:creationId xmlns:a16="http://schemas.microsoft.com/office/drawing/2014/main" id="{39F80D91-AA01-92C1-1B87-5F9DA0B923FD}"/>
              </a:ext>
            </a:extLst>
          </p:cNvPr>
          <p:cNvSpPr txBox="1"/>
          <p:nvPr/>
        </p:nvSpPr>
        <p:spPr>
          <a:xfrm>
            <a:off x="1096251" y="4460079"/>
            <a:ext cx="3554524" cy="1200329"/>
          </a:xfrm>
          <a:prstGeom prst="rect">
            <a:avLst/>
          </a:prstGeom>
          <a:noFill/>
        </p:spPr>
        <p:txBody>
          <a:bodyPr wrap="square" rtlCol="0">
            <a:spAutoFit/>
          </a:bodyPr>
          <a:lstStyle/>
          <a:p>
            <a:pPr marL="285750" indent="-285750">
              <a:buFont typeface="Arial" panose="020B0604020202020204" pitchFamily="34" charset="0"/>
              <a:buChar char="•"/>
            </a:pPr>
            <a:r>
              <a:rPr lang="es-ES" sz="1200" dirty="0">
                <a:latin typeface="Times New Roman" panose="02020603050405020304" pitchFamily="18" charset="0"/>
                <a:cs typeface="Times New Roman" panose="02020603050405020304" pitchFamily="18" charset="0"/>
              </a:rPr>
              <a:t>Registrar y gestionar datos de proveedores.</a:t>
            </a:r>
          </a:p>
          <a:p>
            <a:pPr marL="285750" indent="-285750">
              <a:buFont typeface="Arial" panose="020B0604020202020204" pitchFamily="34" charset="0"/>
              <a:buChar char="•"/>
            </a:pPr>
            <a:r>
              <a:rPr lang="es-ES" sz="1200" dirty="0">
                <a:latin typeface="Times New Roman" panose="02020603050405020304" pitchFamily="18" charset="0"/>
                <a:cs typeface="Times New Roman" panose="02020603050405020304" pitchFamily="18" charset="0"/>
              </a:rPr>
              <a:t>Gestionar órdenes de compra y seguimiento.</a:t>
            </a:r>
          </a:p>
          <a:p>
            <a:pPr marL="285750" indent="-285750">
              <a:buFont typeface="Arial" panose="020B0604020202020204" pitchFamily="34" charset="0"/>
              <a:buChar char="•"/>
            </a:pPr>
            <a:r>
              <a:rPr lang="es-ES" sz="1200" dirty="0">
                <a:latin typeface="Times New Roman" panose="02020603050405020304" pitchFamily="18" charset="0"/>
                <a:cs typeface="Times New Roman" panose="02020603050405020304" pitchFamily="18" charset="0"/>
              </a:rPr>
              <a:t>Generar reportes de rendimiento de proveedores.</a:t>
            </a:r>
          </a:p>
          <a:p>
            <a:pPr marL="285750" indent="-285750">
              <a:buFont typeface="Arial" panose="020B0604020202020204" pitchFamily="34" charset="0"/>
              <a:buChar char="•"/>
            </a:pPr>
            <a:r>
              <a:rPr lang="es-ES" sz="1200" dirty="0">
                <a:latin typeface="Times New Roman" panose="02020603050405020304" pitchFamily="18" charset="0"/>
                <a:cs typeface="Times New Roman" panose="02020603050405020304" pitchFamily="18" charset="0"/>
              </a:rPr>
              <a:t>Registrar devoluciones, incluyendo motivo y cantidad.</a:t>
            </a:r>
          </a:p>
          <a:p>
            <a:pPr marL="285750" indent="-285750">
              <a:buFont typeface="Arial" panose="020B0604020202020204" pitchFamily="34" charset="0"/>
              <a:buChar char="•"/>
            </a:pPr>
            <a:r>
              <a:rPr lang="es-ES" sz="1200" dirty="0">
                <a:latin typeface="Times New Roman" panose="02020603050405020304" pitchFamily="18" charset="0"/>
                <a:cs typeface="Times New Roman" panose="02020603050405020304" pitchFamily="18" charset="0"/>
              </a:rPr>
              <a:t>Gestionar devoluciones por empleados.</a:t>
            </a:r>
            <a:r>
              <a:rPr lang="es-MX" sz="1200" dirty="0">
                <a:latin typeface="Times New Roman" panose="02020603050405020304" pitchFamily="18" charset="0"/>
                <a:cs typeface="Times New Roman" panose="02020603050405020304" pitchFamily="18" charset="0"/>
              </a:rPr>
              <a:t>.</a:t>
            </a:r>
            <a:endParaRPr lang="es-CO" sz="1200" dirty="0">
              <a:latin typeface="Times New Roman" panose="02020603050405020304" pitchFamily="18" charset="0"/>
              <a:cs typeface="Times New Roman" panose="02020603050405020304" pitchFamily="18" charset="0"/>
            </a:endParaRPr>
          </a:p>
        </p:txBody>
      </p:sp>
      <p:sp>
        <p:nvSpPr>
          <p:cNvPr id="35" name="Título 1">
            <a:extLst>
              <a:ext uri="{FF2B5EF4-FFF2-40B4-BE49-F238E27FC236}">
                <a16:creationId xmlns:a16="http://schemas.microsoft.com/office/drawing/2014/main" id="{BFC6E426-C3D8-0846-E603-CE84450B502C}"/>
              </a:ext>
            </a:extLst>
          </p:cNvPr>
          <p:cNvSpPr txBox="1">
            <a:spLocks/>
          </p:cNvSpPr>
          <p:nvPr/>
        </p:nvSpPr>
        <p:spPr>
          <a:xfrm>
            <a:off x="1667706" y="137709"/>
            <a:ext cx="8193266" cy="715111"/>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dirty="0">
                <a:solidFill>
                  <a:schemeClr val="accent6">
                    <a:lumMod val="75000"/>
                  </a:schemeClr>
                </a:solidFill>
                <a:latin typeface="Times New Roman" panose="02020603050405020304" pitchFamily="18" charset="0"/>
                <a:cs typeface="Times New Roman" panose="02020603050405020304" pitchFamily="18" charset="0"/>
              </a:rPr>
              <a:t>MODULOS</a:t>
            </a:r>
          </a:p>
        </p:txBody>
      </p:sp>
      <p:grpSp>
        <p:nvGrpSpPr>
          <p:cNvPr id="38" name="Grupo 37">
            <a:extLst>
              <a:ext uri="{FF2B5EF4-FFF2-40B4-BE49-F238E27FC236}">
                <a16:creationId xmlns:a16="http://schemas.microsoft.com/office/drawing/2014/main" id="{5D4D74EA-2F8D-420F-B297-ACFA1EB935C1}"/>
              </a:ext>
            </a:extLst>
          </p:cNvPr>
          <p:cNvGrpSpPr/>
          <p:nvPr/>
        </p:nvGrpSpPr>
        <p:grpSpPr>
          <a:xfrm>
            <a:off x="6537876" y="3756492"/>
            <a:ext cx="4069248" cy="2236239"/>
            <a:chOff x="317311" y="979715"/>
            <a:chExt cx="3265714" cy="2209800"/>
          </a:xfrm>
        </p:grpSpPr>
        <p:sp>
          <p:nvSpPr>
            <p:cNvPr id="39" name="Rectángulo 38">
              <a:extLst>
                <a:ext uri="{FF2B5EF4-FFF2-40B4-BE49-F238E27FC236}">
                  <a16:creationId xmlns:a16="http://schemas.microsoft.com/office/drawing/2014/main" id="{1C84F449-6F37-4FD5-A19C-C984D719E14E}"/>
                </a:ext>
              </a:extLst>
            </p:cNvPr>
            <p:cNvSpPr/>
            <p:nvPr/>
          </p:nvSpPr>
          <p:spPr>
            <a:xfrm>
              <a:off x="317311" y="1273629"/>
              <a:ext cx="3265714" cy="1915886"/>
            </a:xfrm>
            <a:prstGeom prst="rect">
              <a:avLst/>
            </a:prstGeom>
            <a:solidFill>
              <a:srgbClr val="92D050"/>
            </a:solidFill>
            <a:effectLst>
              <a:glow rad="139700">
                <a:schemeClr val="accent6">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Times New Roman" panose="02020603050405020304" pitchFamily="18" charset="0"/>
                <a:cs typeface="Times New Roman" panose="02020603050405020304" pitchFamily="18" charset="0"/>
              </a:endParaRPr>
            </a:p>
          </p:txBody>
        </p:sp>
        <p:sp>
          <p:nvSpPr>
            <p:cNvPr id="50" name="Rectángulo 49">
              <a:extLst>
                <a:ext uri="{FF2B5EF4-FFF2-40B4-BE49-F238E27FC236}">
                  <a16:creationId xmlns:a16="http://schemas.microsoft.com/office/drawing/2014/main" id="{53C17F8F-04B8-42FB-ADAB-6C87A70E4803}"/>
                </a:ext>
              </a:extLst>
            </p:cNvPr>
            <p:cNvSpPr/>
            <p:nvPr/>
          </p:nvSpPr>
          <p:spPr>
            <a:xfrm>
              <a:off x="684703" y="979715"/>
              <a:ext cx="2530929" cy="587829"/>
            </a:xfrm>
            <a:prstGeom prst="rect">
              <a:avLst/>
            </a:prstGeom>
            <a:solidFill>
              <a:schemeClr val="accent6">
                <a:lumMod val="40000"/>
                <a:lumOff val="60000"/>
              </a:schemeClr>
            </a:solidFill>
            <a:effectLst>
              <a:glow rad="139700">
                <a:schemeClr val="accent6">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b="1" dirty="0">
                  <a:solidFill>
                    <a:schemeClr val="tx1"/>
                  </a:solidFill>
                  <a:latin typeface="Times New Roman" panose="02020603050405020304" pitchFamily="18" charset="0"/>
                  <a:cs typeface="Times New Roman" panose="02020603050405020304" pitchFamily="18" charset="0"/>
                </a:rPr>
                <a:t>REPORTES</a:t>
              </a:r>
              <a:endParaRPr lang="es-CO" sz="1400" b="1" dirty="0">
                <a:solidFill>
                  <a:schemeClr val="tx1"/>
                </a:solidFill>
                <a:latin typeface="Times New Roman" panose="02020603050405020304" pitchFamily="18" charset="0"/>
                <a:cs typeface="Times New Roman" panose="02020603050405020304" pitchFamily="18" charset="0"/>
              </a:endParaRPr>
            </a:p>
          </p:txBody>
        </p:sp>
      </p:grpSp>
      <p:sp>
        <p:nvSpPr>
          <p:cNvPr id="51" name="CuadroTexto 50">
            <a:extLst>
              <a:ext uri="{FF2B5EF4-FFF2-40B4-BE49-F238E27FC236}">
                <a16:creationId xmlns:a16="http://schemas.microsoft.com/office/drawing/2014/main" id="{49475F39-5B5A-46BA-8511-E85688E840BE}"/>
              </a:ext>
            </a:extLst>
          </p:cNvPr>
          <p:cNvSpPr txBox="1"/>
          <p:nvPr/>
        </p:nvSpPr>
        <p:spPr>
          <a:xfrm>
            <a:off x="6736991" y="4423161"/>
            <a:ext cx="3516252" cy="1200329"/>
          </a:xfrm>
          <a:prstGeom prst="rect">
            <a:avLst/>
          </a:prstGeom>
          <a:noFill/>
        </p:spPr>
        <p:txBody>
          <a:bodyPr wrap="square" rtlCol="0">
            <a:spAutoFit/>
          </a:bodyPr>
          <a:lstStyle/>
          <a:p>
            <a:pPr marL="285750" indent="-285750">
              <a:buFont typeface="Arial" panose="020B0604020202020204" pitchFamily="34" charset="0"/>
              <a:buChar char="•"/>
            </a:pPr>
            <a:r>
              <a:rPr lang="es-MX" sz="1200" dirty="0">
                <a:latin typeface="Times New Roman" panose="02020603050405020304" pitchFamily="18" charset="0"/>
                <a:cs typeface="Times New Roman" panose="02020603050405020304" pitchFamily="18" charset="0"/>
              </a:rPr>
              <a:t>Generar reportes de inventario, productos vendidos y próximos a agotarse.</a:t>
            </a:r>
          </a:p>
          <a:p>
            <a:pPr marL="285750" indent="-285750">
              <a:buFont typeface="Arial" panose="020B0604020202020204" pitchFamily="34" charset="0"/>
              <a:buChar char="•"/>
            </a:pPr>
            <a:r>
              <a:rPr lang="es-MX" sz="1200" dirty="0">
                <a:latin typeface="Times New Roman" panose="02020603050405020304" pitchFamily="18" charset="0"/>
                <a:cs typeface="Times New Roman" panose="02020603050405020304" pitchFamily="18" charset="0"/>
              </a:rPr>
              <a:t>Generar reportes de ventas diarias, semanales y mensuales.</a:t>
            </a:r>
          </a:p>
          <a:p>
            <a:pPr marL="285750" indent="-285750">
              <a:buFont typeface="Arial" panose="020B0604020202020204" pitchFamily="34" charset="0"/>
              <a:buChar char="•"/>
            </a:pPr>
            <a:r>
              <a:rPr lang="es-MX" sz="1200" dirty="0">
                <a:latin typeface="Times New Roman" panose="02020603050405020304" pitchFamily="18" charset="0"/>
                <a:cs typeface="Times New Roman" panose="02020603050405020304" pitchFamily="18" charset="0"/>
              </a:rPr>
              <a:t>Visualizar informes de entradas de mercancías.</a:t>
            </a:r>
          </a:p>
          <a:p>
            <a:pPr marL="285750" indent="-285750">
              <a:buFont typeface="Arial" panose="020B0604020202020204" pitchFamily="34" charset="0"/>
              <a:buChar char="•"/>
            </a:pPr>
            <a:r>
              <a:rPr lang="es-MX" sz="1200" dirty="0">
                <a:latin typeface="Times New Roman" panose="02020603050405020304" pitchFamily="18" charset="0"/>
                <a:cs typeface="Times New Roman" panose="02020603050405020304" pitchFamily="18" charset="0"/>
              </a:rPr>
              <a:t>Emitir reportes de devoluciones por producto..</a:t>
            </a:r>
            <a:endParaRPr lang="es-CO"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202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6D04A5A-19A9-0ACE-6D0F-5E02EDC9D1DE}"/>
              </a:ext>
            </a:extLst>
          </p:cNvPr>
          <p:cNvSpPr txBox="1"/>
          <p:nvPr/>
        </p:nvSpPr>
        <p:spPr>
          <a:xfrm>
            <a:off x="2850236" y="400470"/>
            <a:ext cx="6491527" cy="769441"/>
          </a:xfrm>
          <a:prstGeom prst="rect">
            <a:avLst/>
          </a:prstGeom>
          <a:noFill/>
        </p:spPr>
        <p:txBody>
          <a:bodyPr wrap="square" lIns="91440" tIns="45720" rIns="91440" bIns="45720" rtlCol="0" anchor="t">
            <a:spAutoFit/>
          </a:bodyPr>
          <a:lstStyle/>
          <a:p>
            <a:pPr algn="ctr"/>
            <a:r>
              <a:rPr lang="es-CO" sz="4400" dirty="0">
                <a:solidFill>
                  <a:schemeClr val="accent6">
                    <a:lumMod val="75000"/>
                  </a:schemeClr>
                </a:solidFill>
                <a:latin typeface="Times New Roman" panose="02020603050405020304" pitchFamily="18" charset="0"/>
                <a:cs typeface="Times New Roman" panose="02020603050405020304" pitchFamily="18" charset="0"/>
              </a:rPr>
              <a:t>Planteamiento del problema</a:t>
            </a:r>
          </a:p>
        </p:txBody>
      </p:sp>
      <p:sp>
        <p:nvSpPr>
          <p:cNvPr id="7" name="CuadroTexto 6">
            <a:extLst>
              <a:ext uri="{FF2B5EF4-FFF2-40B4-BE49-F238E27FC236}">
                <a16:creationId xmlns:a16="http://schemas.microsoft.com/office/drawing/2014/main" id="{9896E8B4-453C-7E26-D038-59933D4B744F}"/>
              </a:ext>
            </a:extLst>
          </p:cNvPr>
          <p:cNvSpPr txBox="1"/>
          <p:nvPr/>
        </p:nvSpPr>
        <p:spPr>
          <a:xfrm>
            <a:off x="393032" y="1586263"/>
            <a:ext cx="10907027" cy="1754326"/>
          </a:xfrm>
          <a:prstGeom prst="rect">
            <a:avLst/>
          </a:prstGeom>
          <a:noFill/>
        </p:spPr>
        <p:txBody>
          <a:bodyPr wrap="square" lIns="91440" tIns="45720" rIns="91440" bIns="45720" rtlCol="0" anchor="t">
            <a:spAutoFit/>
          </a:bodyPr>
          <a:lstStyle/>
          <a:p>
            <a:pPr algn="just"/>
            <a:r>
              <a:rPr lang="es-CO" dirty="0">
                <a:latin typeface="Times New Roman" panose="02020603050405020304" pitchFamily="18" charset="0"/>
                <a:ea typeface="+mn-lt"/>
                <a:cs typeface="Times New Roman" panose="02020603050405020304" pitchFamily="18" charset="0"/>
              </a:rPr>
              <a:t>DistriOchoa carece de </a:t>
            </a:r>
            <a:r>
              <a:rPr lang="es-CO">
                <a:latin typeface="Times New Roman" panose="02020603050405020304" pitchFamily="18" charset="0"/>
                <a:ea typeface="+mn-lt"/>
                <a:cs typeface="Times New Roman" panose="02020603050405020304" pitchFamily="18" charset="0"/>
              </a:rPr>
              <a:t>un mecanismo </a:t>
            </a:r>
            <a:r>
              <a:rPr lang="es-CO" dirty="0">
                <a:latin typeface="Times New Roman" panose="02020603050405020304" pitchFamily="18" charset="0"/>
                <a:ea typeface="+mn-lt"/>
                <a:cs typeface="Times New Roman" panose="02020603050405020304" pitchFamily="18" charset="0"/>
              </a:rPr>
              <a:t>adecuado para registrar las frutas y verduras que ingresan a la empresa, lo que lleva a que los empleados gestionen la información únicamente de manera verbal. </a:t>
            </a:r>
            <a:r>
              <a:rPr lang="es-MX" dirty="0">
                <a:latin typeface="Times New Roman" panose="02020603050405020304" pitchFamily="18" charset="0"/>
                <a:cs typeface="Times New Roman" panose="02020603050405020304" pitchFamily="18" charset="0"/>
              </a:rPr>
              <a:t>Esta deficiencia provoca que los empleados gestionen la información errónea y en tiempos más largos, lo que a su vez genera errores en el control de mercancía. La falta de visibilidad sobre los niveles de stock dificulta la toma de decisiones relacionadas con el reabastecimiento, aumentando así el riesgo de desabastecimiento o exceso de productos. Esta situación refleja una necesidad crítica de un sistema que permita un manejo organizado y preciso del inventario.</a:t>
            </a:r>
            <a:endParaRPr lang="es-ES" dirty="0">
              <a:latin typeface="Times New Roman" panose="02020603050405020304" pitchFamily="18" charset="0"/>
              <a:ea typeface="+mn-lt"/>
              <a:cs typeface="Times New Roman" panose="02020603050405020304" pitchFamily="18" charset="0"/>
            </a:endParaRPr>
          </a:p>
        </p:txBody>
      </p:sp>
      <p:sp>
        <p:nvSpPr>
          <p:cNvPr id="4" name="CuadroTexto 3">
            <a:extLst>
              <a:ext uri="{FF2B5EF4-FFF2-40B4-BE49-F238E27FC236}">
                <a16:creationId xmlns:a16="http://schemas.microsoft.com/office/drawing/2014/main" id="{A2D19EE0-85E7-354B-BA60-A314DACB26D7}"/>
              </a:ext>
            </a:extLst>
          </p:cNvPr>
          <p:cNvSpPr txBox="1"/>
          <p:nvPr/>
        </p:nvSpPr>
        <p:spPr>
          <a:xfrm>
            <a:off x="4414156" y="3921442"/>
            <a:ext cx="3363685" cy="584775"/>
          </a:xfrm>
          <a:prstGeom prst="rect">
            <a:avLst/>
          </a:prstGeom>
          <a:noFill/>
        </p:spPr>
        <p:txBody>
          <a:bodyPr wrap="square" lIns="91440" tIns="45720" rIns="91440" bIns="45720" rtlCol="0" anchor="t">
            <a:spAutoFit/>
          </a:bodyPr>
          <a:lstStyle/>
          <a:p>
            <a:pPr algn="ctr"/>
            <a:r>
              <a:rPr lang="es-CO" sz="3200" dirty="0">
                <a:solidFill>
                  <a:schemeClr val="accent6">
                    <a:lumMod val="75000"/>
                  </a:schemeClr>
                </a:solidFill>
                <a:latin typeface="Times New Roman" panose="02020603050405020304" pitchFamily="18" charset="0"/>
                <a:cs typeface="Times New Roman" panose="02020603050405020304" pitchFamily="18" charset="0"/>
              </a:rPr>
              <a:t>Pregunta problema</a:t>
            </a:r>
          </a:p>
        </p:txBody>
      </p:sp>
      <p:sp>
        <p:nvSpPr>
          <p:cNvPr id="5" name="CuadroTexto 4">
            <a:extLst>
              <a:ext uri="{FF2B5EF4-FFF2-40B4-BE49-F238E27FC236}">
                <a16:creationId xmlns:a16="http://schemas.microsoft.com/office/drawing/2014/main" id="{48E07B21-7D2D-9AD3-B6DC-5AD1BCBD816D}"/>
              </a:ext>
            </a:extLst>
          </p:cNvPr>
          <p:cNvSpPr txBox="1"/>
          <p:nvPr/>
        </p:nvSpPr>
        <p:spPr>
          <a:xfrm>
            <a:off x="393032" y="4810072"/>
            <a:ext cx="10477211" cy="923330"/>
          </a:xfrm>
          <a:prstGeom prst="rect">
            <a:avLst/>
          </a:prstGeom>
          <a:noFill/>
        </p:spPr>
        <p:txBody>
          <a:bodyPr wrap="square" lIns="91440" tIns="45720" rIns="91440" bIns="45720" rtlCol="0" anchor="t">
            <a:spAutoFit/>
          </a:bodyPr>
          <a:lstStyle/>
          <a:p>
            <a:pPr algn="just"/>
            <a:r>
              <a:rPr lang="es-MX" dirty="0">
                <a:latin typeface="Times New Roman" panose="02020603050405020304" pitchFamily="18" charset="0"/>
                <a:ea typeface="+mn-lt"/>
                <a:cs typeface="Times New Roman" panose="02020603050405020304" pitchFamily="18" charset="0"/>
              </a:rPr>
              <a:t> ¿Qué características y funcionalidades debe tener un sistema de información especializado en gestión de inventario para que la empresa DistriOchoa pueda mejorar el control de sus productos, minimizar errores en el manejo manual y optimizar la planificación de compras y reabastecimiento?</a:t>
            </a:r>
            <a:endParaRPr lang="es-E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7898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3596763" y="514272"/>
            <a:ext cx="4998473" cy="676598"/>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accent6">
                    <a:lumMod val="75000"/>
                  </a:schemeClr>
                </a:solidFill>
                <a:latin typeface="Times New Roman" panose="02020603050405020304" pitchFamily="18" charset="0"/>
                <a:cs typeface="Times New Roman" panose="02020603050405020304" pitchFamily="18" charset="0"/>
              </a:rPr>
              <a:t>Alcance del Proyecto</a:t>
            </a:r>
          </a:p>
        </p:txBody>
      </p:sp>
      <p:sp>
        <p:nvSpPr>
          <p:cNvPr id="8" name="CuadroTexto 7">
            <a:extLst>
              <a:ext uri="{FF2B5EF4-FFF2-40B4-BE49-F238E27FC236}">
                <a16:creationId xmlns:a16="http://schemas.microsoft.com/office/drawing/2014/main" id="{0FCC839B-E43B-A84C-8833-2C0279864CEB}"/>
              </a:ext>
            </a:extLst>
          </p:cNvPr>
          <p:cNvSpPr txBox="1"/>
          <p:nvPr/>
        </p:nvSpPr>
        <p:spPr>
          <a:xfrm>
            <a:off x="467144" y="2151727"/>
            <a:ext cx="11257709" cy="2246769"/>
          </a:xfrm>
          <a:prstGeom prst="rect">
            <a:avLst/>
          </a:prstGeom>
          <a:noFill/>
        </p:spPr>
        <p:txBody>
          <a:bodyPr wrap="square" lIns="91440" tIns="45720" rIns="91440" bIns="45720" rtlCol="0" anchor="t">
            <a:spAutoFit/>
          </a:bodyPr>
          <a:lstStyle/>
          <a:p>
            <a:pPr algn="just"/>
            <a:r>
              <a:rPr lang="es-MX" sz="2000" dirty="0">
                <a:latin typeface="Times New Roman" panose="02020603050405020304" pitchFamily="18" charset="0"/>
                <a:cs typeface="Times New Roman" panose="02020603050405020304" pitchFamily="18" charset="0"/>
              </a:rPr>
              <a:t>El sistema de gestión de inventario apoyará las áreas de logística y operaciones de DistriOchoa, centrándose en el registro, control y seguimiento sus alimentos. Sin embargo, no incluirá procesos de gestión de ventas ni atención al cliente.</a:t>
            </a:r>
          </a:p>
          <a:p>
            <a:pPr algn="just"/>
            <a:r>
              <a:rPr lang="es-MX" sz="2000" dirty="0">
                <a:latin typeface="Times New Roman" panose="02020603050405020304" pitchFamily="18" charset="0"/>
                <a:cs typeface="Times New Roman" panose="02020603050405020304" pitchFamily="18" charset="0"/>
              </a:rPr>
              <a:t>Las funcionalidades principales que se implementarán con este sistema incluyen el registro de productos, que permitirá agregar, actualizar y eliminar artículos en el inventario; el control de stock, que ofrecerá monitoreo continuo de niveles de inventario con alertas para productos en bajo stock; y la generación de reportes, que facilitará la creación de informes sobre movimientos de la entrada de mercancías. </a:t>
            </a:r>
            <a:endParaRPr lang="es-CO" sz="2000" dirty="0">
              <a:latin typeface="Times New Roman" panose="02020603050405020304" pitchFamily="18" charset="0"/>
              <a:ea typeface="+mn-lt"/>
              <a:cs typeface="Times New Roman" panose="02020603050405020304" pitchFamily="18" charset="0"/>
            </a:endParaRPr>
          </a:p>
        </p:txBody>
      </p:sp>
    </p:spTree>
    <p:extLst>
      <p:ext uri="{BB962C8B-B14F-4D97-AF65-F5344CB8AC3E}">
        <p14:creationId xmlns:p14="http://schemas.microsoft.com/office/powerpoint/2010/main" val="1032644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85125" y="568359"/>
            <a:ext cx="3021750" cy="676598"/>
          </a:xfrm>
          <a:prstGeom prst="rect">
            <a:avLst/>
          </a:prstGeom>
          <a:ln>
            <a:noFill/>
          </a:ln>
          <a:scene3d>
            <a:camera prst="orthographicFront"/>
            <a:lightRig rig="threePt" dir="t"/>
          </a:scene3d>
          <a:sp3d>
            <a:bevelT/>
          </a:sp3d>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accent6">
                    <a:lumMod val="75000"/>
                  </a:schemeClr>
                </a:solidFill>
                <a:latin typeface="Times New Roman" panose="02020603050405020304" pitchFamily="18" charset="0"/>
                <a:cs typeface="Times New Roman" panose="02020603050405020304" pitchFamily="18" charset="0"/>
              </a:rPr>
              <a:t>Justificación</a:t>
            </a:r>
          </a:p>
        </p:txBody>
      </p:sp>
      <p:sp>
        <p:nvSpPr>
          <p:cNvPr id="8" name="CuadroTexto 7">
            <a:extLst>
              <a:ext uri="{FF2B5EF4-FFF2-40B4-BE49-F238E27FC236}">
                <a16:creationId xmlns:a16="http://schemas.microsoft.com/office/drawing/2014/main" id="{0FCC839B-E43B-A84C-8833-2C0279864CEB}"/>
              </a:ext>
            </a:extLst>
          </p:cNvPr>
          <p:cNvSpPr txBox="1"/>
          <p:nvPr/>
        </p:nvSpPr>
        <p:spPr>
          <a:xfrm>
            <a:off x="900282" y="1997839"/>
            <a:ext cx="10391436" cy="2554545"/>
          </a:xfrm>
          <a:prstGeom prst="rect">
            <a:avLst/>
          </a:prstGeom>
          <a:noFill/>
        </p:spPr>
        <p:txBody>
          <a:bodyPr wrap="square" lIns="91440" tIns="45720" rIns="91440" bIns="45720" rtlCol="0" anchor="t">
            <a:spAutoFit/>
          </a:bodyPr>
          <a:lstStyle/>
          <a:p>
            <a:pPr algn="just"/>
            <a:r>
              <a:rPr lang="es-MX" sz="2000" dirty="0">
                <a:latin typeface="Times New Roman" panose="02020603050405020304" pitchFamily="18" charset="0"/>
                <a:cs typeface="Times New Roman" panose="02020603050405020304" pitchFamily="18" charset="0"/>
              </a:rPr>
              <a:t>Este sistema de información será de gran utilidad para DistriOchoa, ya que proporcionará herramientas que beneficiarán empleados, propietarios y facilitará la información interna con proveedores. Este software automatizará el registro y seguimiento de productos, reduciendo errores y mejorando el control de inventario, mientras que las alertas de bajo stock permitirán un reabastecimiento ágil. Además, abordará la falta de visibilidad en los niveles de stock, facilitando decisiones informadas y minimizando riesgos de desabastecimiento o exceso de productos. La ausencia de un sistema adecuado afecta la eficiencia y la satisfacción del cliente, por lo que un sistema moderno es clave para optimizar la planificación de compras y mantener la competitividad. </a:t>
            </a:r>
            <a:endParaRPr lang="es-CO" sz="2400" dirty="0">
              <a:latin typeface="Times New Roman" panose="02020603050405020304" pitchFamily="18" charset="0"/>
              <a:ea typeface="+mn-lt"/>
              <a:cs typeface="Times New Roman" panose="02020603050405020304" pitchFamily="18" charset="0"/>
            </a:endParaRPr>
          </a:p>
        </p:txBody>
      </p:sp>
    </p:spTree>
    <p:extLst>
      <p:ext uri="{BB962C8B-B14F-4D97-AF65-F5344CB8AC3E}">
        <p14:creationId xmlns:p14="http://schemas.microsoft.com/office/powerpoint/2010/main" val="3151277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4056</TotalTime>
  <Words>706</Words>
  <Application>Microsoft Office PowerPoint</Application>
  <PresentationFormat>Panorámica</PresentationFormat>
  <Paragraphs>49</Paragraphs>
  <Slides>8</Slides>
  <Notes>3</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8</vt:i4>
      </vt:variant>
    </vt:vector>
  </HeadingPairs>
  <TitlesOfParts>
    <vt:vector size="14" baseType="lpstr">
      <vt:lpstr>Arial</vt:lpstr>
      <vt:lpstr>Calibri</vt:lpstr>
      <vt:lpstr>Calibri Light</vt:lpstr>
      <vt:lpstr>Times New Roman</vt:lpstr>
      <vt:lpstr>Work Sans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KatalinaJissell@hotmail.com</cp:lastModifiedBy>
  <cp:revision>283</cp:revision>
  <dcterms:created xsi:type="dcterms:W3CDTF">2020-10-01T23:51:28Z</dcterms:created>
  <dcterms:modified xsi:type="dcterms:W3CDTF">2024-12-11T02:44:43Z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